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56" r:id="rId4"/>
    <p:sldId id="262" r:id="rId5"/>
    <p:sldId id="258" r:id="rId6"/>
    <p:sldId id="264" r:id="rId7"/>
    <p:sldId id="265" r:id="rId8"/>
    <p:sldId id="266" r:id="rId9"/>
    <p:sldId id="267" r:id="rId10"/>
    <p:sldId id="268" r:id="rId11"/>
    <p:sldId id="287" r:id="rId12"/>
    <p:sldId id="269" r:id="rId13"/>
    <p:sldId id="288" r:id="rId14"/>
    <p:sldId id="272" r:id="rId15"/>
    <p:sldId id="289" r:id="rId16"/>
    <p:sldId id="273" r:id="rId17"/>
    <p:sldId id="290" r:id="rId18"/>
    <p:sldId id="274" r:id="rId19"/>
    <p:sldId id="291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5" d="100"/>
          <a:sy n="95" d="100"/>
        </p:scale>
        <p:origin x="84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535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437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842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100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768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613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927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69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07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641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344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57D4C-DD1C-4DF5-A2C3-289D3581F4A3}" type="datetimeFigureOut">
              <a:rPr lang="zh-CN" altLang="en-US" smtClean="0"/>
              <a:t>2019/10/21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266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686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商品住宅市场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6152A91-C5C3-4650-B3A2-A38ED1E088C5}"/>
              </a:ext>
            </a:extLst>
          </p:cNvPr>
          <p:cNvSpPr/>
          <p:nvPr/>
        </p:nvSpPr>
        <p:spPr>
          <a:xfrm>
            <a:off x="85344" y="750587"/>
            <a:ext cx="119969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{year}</a:t>
            </a:r>
            <a:r>
              <a:rPr lang="zh-CN" altLang="en-US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年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，</a:t>
            </a:r>
            <a:r>
              <a:rPr lang="zh-CN" altLang="en-US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全市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商品住宅销售面积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saleArea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万平方米，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较上年同比为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saleAreaPercent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，销售均价为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saleAveragePrice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元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/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平方米；商品住宅开工面积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developmentArea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万平方米，竣工面积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completedArea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万平方米。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B2B8A4D0-D8E3-49EE-BD2F-C324582B7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1135250"/>
              </p:ext>
            </p:extLst>
          </p:nvPr>
        </p:nvGraphicFramePr>
        <p:xfrm>
          <a:off x="1" y="5572759"/>
          <a:ext cx="5925312" cy="12720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83818">
                  <a:extLst>
                    <a:ext uri="{9D8B030D-6E8A-4147-A177-3AD203B41FA5}">
                      <a16:colId xmlns:a16="http://schemas.microsoft.com/office/drawing/2014/main" val="3109247"/>
                    </a:ext>
                  </a:extLst>
                </a:gridCol>
                <a:gridCol w="1117561">
                  <a:extLst>
                    <a:ext uri="{9D8B030D-6E8A-4147-A177-3AD203B41FA5}">
                      <a16:colId xmlns:a16="http://schemas.microsoft.com/office/drawing/2014/main" val="4078681538"/>
                    </a:ext>
                  </a:extLst>
                </a:gridCol>
                <a:gridCol w="901048">
                  <a:extLst>
                    <a:ext uri="{9D8B030D-6E8A-4147-A177-3AD203B41FA5}">
                      <a16:colId xmlns:a16="http://schemas.microsoft.com/office/drawing/2014/main" val="2915844198"/>
                    </a:ext>
                  </a:extLst>
                </a:gridCol>
                <a:gridCol w="800930">
                  <a:extLst>
                    <a:ext uri="{9D8B030D-6E8A-4147-A177-3AD203B41FA5}">
                      <a16:colId xmlns:a16="http://schemas.microsoft.com/office/drawing/2014/main" val="2791978805"/>
                    </a:ext>
                  </a:extLst>
                </a:gridCol>
                <a:gridCol w="901048">
                  <a:extLst>
                    <a:ext uri="{9D8B030D-6E8A-4147-A177-3AD203B41FA5}">
                      <a16:colId xmlns:a16="http://schemas.microsoft.com/office/drawing/2014/main" val="741427492"/>
                    </a:ext>
                  </a:extLst>
                </a:gridCol>
                <a:gridCol w="920907">
                  <a:extLst>
                    <a:ext uri="{9D8B030D-6E8A-4147-A177-3AD203B41FA5}">
                      <a16:colId xmlns:a16="http://schemas.microsoft.com/office/drawing/2014/main" val="476539010"/>
                    </a:ext>
                  </a:extLst>
                </a:gridCol>
              </a:tblGrid>
              <a:tr h="393468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4784319"/>
                  </a:ext>
                </a:extLst>
              </a:tr>
              <a:tr h="485097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销售面积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万平方米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75652315"/>
                  </a:ext>
                </a:extLst>
              </a:tr>
              <a:tr h="393468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销售均价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/m²)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760145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62B5CD51-5CF6-48B9-B26C-243A7124BB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7552422"/>
              </p:ext>
            </p:extLst>
          </p:nvPr>
        </p:nvGraphicFramePr>
        <p:xfrm>
          <a:off x="6303265" y="5572760"/>
          <a:ext cx="5888736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9712">
                  <a:extLst>
                    <a:ext uri="{9D8B030D-6E8A-4147-A177-3AD203B41FA5}">
                      <a16:colId xmlns:a16="http://schemas.microsoft.com/office/drawing/2014/main" val="3109247"/>
                    </a:ext>
                  </a:extLst>
                </a:gridCol>
                <a:gridCol w="1056844">
                  <a:extLst>
                    <a:ext uri="{9D8B030D-6E8A-4147-A177-3AD203B41FA5}">
                      <a16:colId xmlns:a16="http://schemas.microsoft.com/office/drawing/2014/main" val="4078681538"/>
                    </a:ext>
                  </a:extLst>
                </a:gridCol>
                <a:gridCol w="895486">
                  <a:extLst>
                    <a:ext uri="{9D8B030D-6E8A-4147-A177-3AD203B41FA5}">
                      <a16:colId xmlns:a16="http://schemas.microsoft.com/office/drawing/2014/main" val="2915844198"/>
                    </a:ext>
                  </a:extLst>
                </a:gridCol>
                <a:gridCol w="795986">
                  <a:extLst>
                    <a:ext uri="{9D8B030D-6E8A-4147-A177-3AD203B41FA5}">
                      <a16:colId xmlns:a16="http://schemas.microsoft.com/office/drawing/2014/main" val="2791978805"/>
                    </a:ext>
                  </a:extLst>
                </a:gridCol>
                <a:gridCol w="895486">
                  <a:extLst>
                    <a:ext uri="{9D8B030D-6E8A-4147-A177-3AD203B41FA5}">
                      <a16:colId xmlns:a16="http://schemas.microsoft.com/office/drawing/2014/main" val="741427492"/>
                    </a:ext>
                  </a:extLst>
                </a:gridCol>
                <a:gridCol w="915222">
                  <a:extLst>
                    <a:ext uri="{9D8B030D-6E8A-4147-A177-3AD203B41FA5}">
                      <a16:colId xmlns:a16="http://schemas.microsoft.com/office/drawing/2014/main" val="476539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4784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施工面积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万平方米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75652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竣工面积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万平方米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760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9507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5085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地理位置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4956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292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土地概况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6504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136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726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周边土地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6909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183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3043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周边楼盘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5537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789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16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交通条件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14261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学校配套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4572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医疗配套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1440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生活服务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4728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政府机构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05283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1648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896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地区生产总值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6152A91-C5C3-4650-B3A2-A38ED1E088C5}"/>
              </a:ext>
            </a:extLst>
          </p:cNvPr>
          <p:cNvSpPr/>
          <p:nvPr/>
        </p:nvSpPr>
        <p:spPr>
          <a:xfrm>
            <a:off x="329184" y="783986"/>
            <a:ext cx="116311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{year}年，{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city_name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GDP为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year_gdp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亿元，增速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year_gdp_speed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}%</a:t>
            </a:r>
            <a:r>
              <a:rPr lang="zh-CN" altLang="en-US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，</a:t>
            </a:r>
            <a:r>
              <a:rPr lang="en-US" altLang="zh-CN" dirty="0" err="1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人均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GDP为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per_person_</a:t>
            </a:r>
            <a:r>
              <a:rPr lang="zh-CN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gdp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元，增速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per_person_gdp_speed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}%。</a:t>
            </a:r>
            <a:endParaRPr lang="zh-CN" altLang="en-US" dirty="0">
              <a:solidFill>
                <a:srgbClr val="000000"/>
              </a:solidFill>
              <a:ea typeface="Arial" panose="020B0604020202020204" pitchFamily="34" charset="-122"/>
              <a:cs typeface="Arial" panose="020B0604020202020204" pitchFamily="34" charset="-120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654571EB-9BD0-44AF-A439-9A820CE57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1622707"/>
              </p:ext>
            </p:extLst>
          </p:nvPr>
        </p:nvGraphicFramePr>
        <p:xfrm>
          <a:off x="2" y="5572847"/>
          <a:ext cx="5876540" cy="1277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1594">
                  <a:extLst>
                    <a:ext uri="{9D8B030D-6E8A-4147-A177-3AD203B41FA5}">
                      <a16:colId xmlns:a16="http://schemas.microsoft.com/office/drawing/2014/main" val="3109247"/>
                    </a:ext>
                  </a:extLst>
                </a:gridCol>
                <a:gridCol w="854989">
                  <a:extLst>
                    <a:ext uri="{9D8B030D-6E8A-4147-A177-3AD203B41FA5}">
                      <a16:colId xmlns:a16="http://schemas.microsoft.com/office/drawing/2014/main" val="4078681538"/>
                    </a:ext>
                  </a:extLst>
                </a:gridCol>
                <a:gridCol w="854989">
                  <a:extLst>
                    <a:ext uri="{9D8B030D-6E8A-4147-A177-3AD203B41FA5}">
                      <a16:colId xmlns:a16="http://schemas.microsoft.com/office/drawing/2014/main" val="2915844198"/>
                    </a:ext>
                  </a:extLst>
                </a:gridCol>
                <a:gridCol w="854989">
                  <a:extLst>
                    <a:ext uri="{9D8B030D-6E8A-4147-A177-3AD203B41FA5}">
                      <a16:colId xmlns:a16="http://schemas.microsoft.com/office/drawing/2014/main" val="2791978805"/>
                    </a:ext>
                  </a:extLst>
                </a:gridCol>
                <a:gridCol w="854989">
                  <a:extLst>
                    <a:ext uri="{9D8B030D-6E8A-4147-A177-3AD203B41FA5}">
                      <a16:colId xmlns:a16="http://schemas.microsoft.com/office/drawing/2014/main" val="741427492"/>
                    </a:ext>
                  </a:extLst>
                </a:gridCol>
                <a:gridCol w="854990">
                  <a:extLst>
                    <a:ext uri="{9D8B030D-6E8A-4147-A177-3AD203B41FA5}">
                      <a16:colId xmlns:a16="http://schemas.microsoft.com/office/drawing/2014/main" val="476539010"/>
                    </a:ext>
                  </a:extLst>
                </a:gridCol>
              </a:tblGrid>
              <a:tr h="383007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4784319"/>
                  </a:ext>
                </a:extLst>
              </a:tr>
              <a:tr h="4472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地区生产总值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{area_14}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{area_15}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{area_16}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{area_17}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{area_18}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75652315"/>
                  </a:ext>
                </a:extLst>
              </a:tr>
              <a:tr h="44729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增长速度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(%)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{area_14s}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{area_15s}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{area_16s}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{area_17s}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{area_18s}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760145"/>
                  </a:ext>
                </a:extLst>
              </a:tr>
            </a:tbl>
          </a:graphicData>
        </a:graphic>
      </p:graphicFrame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AB59ACF9-04EF-4161-BDCC-14D68A4614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443867"/>
              </p:ext>
            </p:extLst>
          </p:nvPr>
        </p:nvGraphicFramePr>
        <p:xfrm>
          <a:off x="6217920" y="5572846"/>
          <a:ext cx="5961887" cy="1277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09592">
                  <a:extLst>
                    <a:ext uri="{9D8B030D-6E8A-4147-A177-3AD203B41FA5}">
                      <a16:colId xmlns:a16="http://schemas.microsoft.com/office/drawing/2014/main" val="3109247"/>
                    </a:ext>
                  </a:extLst>
                </a:gridCol>
                <a:gridCol w="906610">
                  <a:extLst>
                    <a:ext uri="{9D8B030D-6E8A-4147-A177-3AD203B41FA5}">
                      <a16:colId xmlns:a16="http://schemas.microsoft.com/office/drawing/2014/main" val="4078681538"/>
                    </a:ext>
                  </a:extLst>
                </a:gridCol>
                <a:gridCol w="906610">
                  <a:extLst>
                    <a:ext uri="{9D8B030D-6E8A-4147-A177-3AD203B41FA5}">
                      <a16:colId xmlns:a16="http://schemas.microsoft.com/office/drawing/2014/main" val="2915844198"/>
                    </a:ext>
                  </a:extLst>
                </a:gridCol>
                <a:gridCol w="805874">
                  <a:extLst>
                    <a:ext uri="{9D8B030D-6E8A-4147-A177-3AD203B41FA5}">
                      <a16:colId xmlns:a16="http://schemas.microsoft.com/office/drawing/2014/main" val="2791978805"/>
                    </a:ext>
                  </a:extLst>
                </a:gridCol>
                <a:gridCol w="906610">
                  <a:extLst>
                    <a:ext uri="{9D8B030D-6E8A-4147-A177-3AD203B41FA5}">
                      <a16:colId xmlns:a16="http://schemas.microsoft.com/office/drawing/2014/main" val="741427492"/>
                    </a:ext>
                  </a:extLst>
                </a:gridCol>
                <a:gridCol w="926591">
                  <a:extLst>
                    <a:ext uri="{9D8B030D-6E8A-4147-A177-3AD203B41FA5}">
                      <a16:colId xmlns:a16="http://schemas.microsoft.com/office/drawing/2014/main" val="476539010"/>
                    </a:ext>
                  </a:extLst>
                </a:gridCol>
              </a:tblGrid>
              <a:tr h="368636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4784319"/>
                  </a:ext>
                </a:extLst>
              </a:tr>
              <a:tr h="4544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人均生产总值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{per_14}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{per_15}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{per_16}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{per_17}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{per_18}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75652315"/>
                  </a:ext>
                </a:extLst>
              </a:tr>
              <a:tr h="45448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增长速度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(%)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{per_14s}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{per_15s}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{per_16s}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{per_17s}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200" dirty="0" smtClean="0">
                          <a:latin typeface="+mn-lt"/>
                          <a:ea typeface="微软雅黑" panose="020B0503020204020204" pitchFamily="34" charset="-122"/>
                        </a:rPr>
                        <a:t>{per_18s}</a:t>
                      </a:r>
                      <a:endParaRPr lang="zh-CN" altLang="en-US" sz="1200" dirty="0" smtClean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760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3354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产业结构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表格 9">
            <a:extLst>
              <a:ext uri="{FF2B5EF4-FFF2-40B4-BE49-F238E27FC236}">
                <a16:creationId xmlns:a16="http://schemas.microsoft.com/office/drawing/2014/main" id="{08FA9228-C075-493D-8BB1-0D64D8E0B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397233"/>
              </p:ext>
            </p:extLst>
          </p:nvPr>
        </p:nvGraphicFramePr>
        <p:xfrm>
          <a:off x="536119" y="5374640"/>
          <a:ext cx="1129012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85802">
                  <a:extLst>
                    <a:ext uri="{9D8B030D-6E8A-4147-A177-3AD203B41FA5}">
                      <a16:colId xmlns:a16="http://schemas.microsoft.com/office/drawing/2014/main" val="3109247"/>
                    </a:ext>
                  </a:extLst>
                </a:gridCol>
                <a:gridCol w="1377570">
                  <a:extLst>
                    <a:ext uri="{9D8B030D-6E8A-4147-A177-3AD203B41FA5}">
                      <a16:colId xmlns:a16="http://schemas.microsoft.com/office/drawing/2014/main" val="4078681538"/>
                    </a:ext>
                  </a:extLst>
                </a:gridCol>
                <a:gridCol w="1881687">
                  <a:extLst>
                    <a:ext uri="{9D8B030D-6E8A-4147-A177-3AD203B41FA5}">
                      <a16:colId xmlns:a16="http://schemas.microsoft.com/office/drawing/2014/main" val="2915844198"/>
                    </a:ext>
                  </a:extLst>
                </a:gridCol>
                <a:gridCol w="1881687">
                  <a:extLst>
                    <a:ext uri="{9D8B030D-6E8A-4147-A177-3AD203B41FA5}">
                      <a16:colId xmlns:a16="http://schemas.microsoft.com/office/drawing/2014/main" val="2791978805"/>
                    </a:ext>
                  </a:extLst>
                </a:gridCol>
                <a:gridCol w="1881687">
                  <a:extLst>
                    <a:ext uri="{9D8B030D-6E8A-4147-A177-3AD203B41FA5}">
                      <a16:colId xmlns:a16="http://schemas.microsoft.com/office/drawing/2014/main" val="741427492"/>
                    </a:ext>
                  </a:extLst>
                </a:gridCol>
                <a:gridCol w="1881687">
                  <a:extLst>
                    <a:ext uri="{9D8B030D-6E8A-4147-A177-3AD203B41FA5}">
                      <a16:colId xmlns:a16="http://schemas.microsoft.com/office/drawing/2014/main" val="476539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4784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第一产业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75652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第二产业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760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第三产业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9187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1551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人口走势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6152A91-C5C3-4650-B3A2-A38ED1E088C5}"/>
              </a:ext>
            </a:extLst>
          </p:cNvPr>
          <p:cNvSpPr/>
          <p:nvPr/>
        </p:nvSpPr>
        <p:spPr>
          <a:xfrm>
            <a:off x="396552" y="880531"/>
            <a:ext cx="1125899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 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year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}年，{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city_name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常住人口为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permanent_total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万人，户籍人口为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register_total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万人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。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人口密度为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density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/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平方千米。</a:t>
            </a:r>
          </a:p>
        </p:txBody>
      </p:sp>
      <p:graphicFrame>
        <p:nvGraphicFramePr>
          <p:cNvPr id="8" name="表格 9">
            <a:extLst>
              <a:ext uri="{FF2B5EF4-FFF2-40B4-BE49-F238E27FC236}">
                <a16:creationId xmlns:a16="http://schemas.microsoft.com/office/drawing/2014/main" id="{08FA9228-C075-493D-8BB1-0D64D8E0B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3436830"/>
              </p:ext>
            </p:extLst>
          </p:nvPr>
        </p:nvGraphicFramePr>
        <p:xfrm>
          <a:off x="396554" y="5374640"/>
          <a:ext cx="11258997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79225">
                  <a:extLst>
                    <a:ext uri="{9D8B030D-6E8A-4147-A177-3AD203B41FA5}">
                      <a16:colId xmlns:a16="http://schemas.microsoft.com/office/drawing/2014/main" val="3109247"/>
                    </a:ext>
                  </a:extLst>
                </a:gridCol>
                <a:gridCol w="1373772">
                  <a:extLst>
                    <a:ext uri="{9D8B030D-6E8A-4147-A177-3AD203B41FA5}">
                      <a16:colId xmlns:a16="http://schemas.microsoft.com/office/drawing/2014/main" val="4078681538"/>
                    </a:ext>
                  </a:extLst>
                </a:gridCol>
                <a:gridCol w="1876500">
                  <a:extLst>
                    <a:ext uri="{9D8B030D-6E8A-4147-A177-3AD203B41FA5}">
                      <a16:colId xmlns:a16="http://schemas.microsoft.com/office/drawing/2014/main" val="2915844198"/>
                    </a:ext>
                  </a:extLst>
                </a:gridCol>
                <a:gridCol w="1876500">
                  <a:extLst>
                    <a:ext uri="{9D8B030D-6E8A-4147-A177-3AD203B41FA5}">
                      <a16:colId xmlns:a16="http://schemas.microsoft.com/office/drawing/2014/main" val="2791978805"/>
                    </a:ext>
                  </a:extLst>
                </a:gridCol>
                <a:gridCol w="1876500">
                  <a:extLst>
                    <a:ext uri="{9D8B030D-6E8A-4147-A177-3AD203B41FA5}">
                      <a16:colId xmlns:a16="http://schemas.microsoft.com/office/drawing/2014/main" val="741427492"/>
                    </a:ext>
                  </a:extLst>
                </a:gridCol>
                <a:gridCol w="1876500">
                  <a:extLst>
                    <a:ext uri="{9D8B030D-6E8A-4147-A177-3AD203B41FA5}">
                      <a16:colId xmlns:a16="http://schemas.microsoft.com/office/drawing/2014/main" val="476539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4784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常住人口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万人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75652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户籍人口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万人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760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人口密度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人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/km</a:t>
                      </a:r>
                      <a:r>
                        <a:rPr lang="en-US" altLang="zh-CN" sz="1200" dirty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²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9187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9162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居民收支情况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6152A91-C5C3-4650-B3A2-A38ED1E088C5}"/>
              </a:ext>
            </a:extLst>
          </p:cNvPr>
          <p:cNvSpPr/>
          <p:nvPr/>
        </p:nvSpPr>
        <p:spPr>
          <a:xfrm>
            <a:off x="256032" y="835894"/>
            <a:ext cx="1178966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{year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年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,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全市人均可支配收入为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{income}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元，较上年同比为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incomePercent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；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人均消费支出为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expenditure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en-US" altLang="zh-CN" dirty="0" err="1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元，人均消费支出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/</a:t>
            </a:r>
            <a:r>
              <a:rPr lang="en-US" altLang="zh-CN" dirty="0" err="1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人均可支配收入约为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{percent}%。</a:t>
            </a:r>
            <a:endParaRPr lang="zh-CN" altLang="en-US" dirty="0">
              <a:solidFill>
                <a:srgbClr val="000000"/>
              </a:solidFill>
              <a:ea typeface="Arial" panose="020B0604020202020204" pitchFamily="34" charset="-122"/>
              <a:cs typeface="Arial" panose="020B0604020202020204" pitchFamily="34" charset="-120"/>
            </a:endParaRPr>
          </a:p>
        </p:txBody>
      </p:sp>
      <p:graphicFrame>
        <p:nvGraphicFramePr>
          <p:cNvPr id="8" name="表格 9">
            <a:extLst>
              <a:ext uri="{FF2B5EF4-FFF2-40B4-BE49-F238E27FC236}">
                <a16:creationId xmlns:a16="http://schemas.microsoft.com/office/drawing/2014/main" id="{08FA9228-C075-493D-8BB1-0D64D8E0BB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121709"/>
              </p:ext>
            </p:extLst>
          </p:nvPr>
        </p:nvGraphicFramePr>
        <p:xfrm>
          <a:off x="1853185" y="5745480"/>
          <a:ext cx="859535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6351">
                  <a:extLst>
                    <a:ext uri="{9D8B030D-6E8A-4147-A177-3AD203B41FA5}">
                      <a16:colId xmlns:a16="http://schemas.microsoft.com/office/drawing/2014/main" val="3109247"/>
                    </a:ext>
                  </a:extLst>
                </a:gridCol>
                <a:gridCol w="1048767">
                  <a:extLst>
                    <a:ext uri="{9D8B030D-6E8A-4147-A177-3AD203B41FA5}">
                      <a16:colId xmlns:a16="http://schemas.microsoft.com/office/drawing/2014/main" val="4078681538"/>
                    </a:ext>
                  </a:extLst>
                </a:gridCol>
                <a:gridCol w="1432560">
                  <a:extLst>
                    <a:ext uri="{9D8B030D-6E8A-4147-A177-3AD203B41FA5}">
                      <a16:colId xmlns:a16="http://schemas.microsoft.com/office/drawing/2014/main" val="2915844198"/>
                    </a:ext>
                  </a:extLst>
                </a:gridCol>
                <a:gridCol w="1432560">
                  <a:extLst>
                    <a:ext uri="{9D8B030D-6E8A-4147-A177-3AD203B41FA5}">
                      <a16:colId xmlns:a16="http://schemas.microsoft.com/office/drawing/2014/main" val="2791978805"/>
                    </a:ext>
                  </a:extLst>
                </a:gridCol>
                <a:gridCol w="1432560">
                  <a:extLst>
                    <a:ext uri="{9D8B030D-6E8A-4147-A177-3AD203B41FA5}">
                      <a16:colId xmlns:a16="http://schemas.microsoft.com/office/drawing/2014/main" val="741427492"/>
                    </a:ext>
                  </a:extLst>
                </a:gridCol>
                <a:gridCol w="1432560">
                  <a:extLst>
                    <a:ext uri="{9D8B030D-6E8A-4147-A177-3AD203B41FA5}">
                      <a16:colId xmlns:a16="http://schemas.microsoft.com/office/drawing/2014/main" val="4765390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4784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人均可支配收入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756523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人均消费性支出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760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51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固定资产投资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6152A91-C5C3-4650-B3A2-A38ED1E088C5}"/>
              </a:ext>
            </a:extLst>
          </p:cNvPr>
          <p:cNvSpPr/>
          <p:nvPr/>
        </p:nvSpPr>
        <p:spPr>
          <a:xfrm>
            <a:off x="268224" y="783986"/>
            <a:ext cx="1176527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{year}</a:t>
            </a:r>
            <a:r>
              <a:rPr lang="zh-CN" altLang="en-US" dirty="0" smtClean="0"/>
              <a:t>年</a:t>
            </a:r>
            <a:r>
              <a:rPr lang="zh-CN" altLang="en-US" dirty="0"/>
              <a:t>，</a:t>
            </a:r>
            <a:r>
              <a:rPr lang="en-US" altLang="zh-CN" dirty="0" smtClean="0"/>
              <a:t>{</a:t>
            </a:r>
            <a:r>
              <a:rPr lang="en-US" altLang="zh-CN" dirty="0" err="1"/>
              <a:t>cityName</a:t>
            </a:r>
            <a:r>
              <a:rPr lang="en-US" altLang="zh-CN" dirty="0" smtClean="0"/>
              <a:t>}</a:t>
            </a:r>
            <a:r>
              <a:rPr lang="zh-CN" altLang="en-US" dirty="0" smtClean="0"/>
              <a:t>固定资产投资</a:t>
            </a:r>
            <a:r>
              <a:rPr lang="zh-CN" altLang="en-US" dirty="0"/>
              <a:t>额为</a:t>
            </a:r>
            <a:r>
              <a:rPr lang="en-US" altLang="zh-CN" dirty="0"/>
              <a:t>{</a:t>
            </a:r>
            <a:r>
              <a:rPr lang="en-US" altLang="zh-CN" dirty="0" err="1"/>
              <a:t>fixedAssets</a:t>
            </a:r>
            <a:r>
              <a:rPr lang="en-US" altLang="zh-CN" dirty="0"/>
              <a:t>}</a:t>
            </a:r>
            <a:r>
              <a:rPr lang="zh-CN" altLang="en-US" dirty="0"/>
              <a:t>亿元，较上年同比</a:t>
            </a:r>
            <a:r>
              <a:rPr lang="zh-CN" altLang="en-US" dirty="0" smtClean="0"/>
              <a:t>为</a:t>
            </a:r>
            <a:r>
              <a:rPr lang="en-US" altLang="zh-CN" dirty="0" smtClean="0"/>
              <a:t>{</a:t>
            </a:r>
            <a:r>
              <a:rPr lang="en-US" altLang="zh-CN" dirty="0" err="1"/>
              <a:t>yearPercent</a:t>
            </a:r>
            <a:r>
              <a:rPr lang="en-US" altLang="zh-CN" dirty="0" smtClean="0"/>
              <a:t>}</a:t>
            </a:r>
            <a:r>
              <a:rPr lang="zh-CN" altLang="en-US" dirty="0" smtClean="0"/>
              <a:t>；</a:t>
            </a:r>
            <a:r>
              <a:rPr lang="zh-CN" altLang="en-US" dirty="0"/>
              <a:t>其房地产开发投资额为</a:t>
            </a:r>
            <a:r>
              <a:rPr lang="en-US" altLang="zh-CN" dirty="0"/>
              <a:t>{</a:t>
            </a:r>
            <a:r>
              <a:rPr lang="en-US" altLang="zh-CN" dirty="0" err="1"/>
              <a:t>realEstate</a:t>
            </a:r>
            <a:r>
              <a:rPr lang="en-US" altLang="zh-CN" dirty="0"/>
              <a:t>}</a:t>
            </a:r>
            <a:r>
              <a:rPr lang="zh-CN" altLang="en-US" dirty="0"/>
              <a:t>亿元，占全市固定资产投资的比例约为</a:t>
            </a:r>
            <a:r>
              <a:rPr lang="en-US" altLang="zh-CN" dirty="0"/>
              <a:t>{</a:t>
            </a:r>
            <a:r>
              <a:rPr lang="en-US" altLang="zh-CN" dirty="0" err="1"/>
              <a:t>realEstatePercent</a:t>
            </a:r>
            <a:r>
              <a:rPr lang="en-US" altLang="zh-CN" dirty="0"/>
              <a:t>}%</a:t>
            </a:r>
            <a:r>
              <a:rPr lang="zh-CN" altLang="en-US" dirty="0"/>
              <a:t>。</a:t>
            </a: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B2B8A4D0-D8E3-49EE-BD2F-C324582B7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2898537"/>
              </p:ext>
            </p:extLst>
          </p:nvPr>
        </p:nvGraphicFramePr>
        <p:xfrm>
          <a:off x="1365505" y="5449824"/>
          <a:ext cx="9119614" cy="14081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7136">
                  <a:extLst>
                    <a:ext uri="{9D8B030D-6E8A-4147-A177-3AD203B41FA5}">
                      <a16:colId xmlns:a16="http://schemas.microsoft.com/office/drawing/2014/main" val="3109247"/>
                    </a:ext>
                  </a:extLst>
                </a:gridCol>
                <a:gridCol w="1364703">
                  <a:extLst>
                    <a:ext uri="{9D8B030D-6E8A-4147-A177-3AD203B41FA5}">
                      <a16:colId xmlns:a16="http://schemas.microsoft.com/office/drawing/2014/main" val="4078681538"/>
                    </a:ext>
                  </a:extLst>
                </a:gridCol>
                <a:gridCol w="1450848">
                  <a:extLst>
                    <a:ext uri="{9D8B030D-6E8A-4147-A177-3AD203B41FA5}">
                      <a16:colId xmlns:a16="http://schemas.microsoft.com/office/drawing/2014/main" val="2915844198"/>
                    </a:ext>
                  </a:extLst>
                </a:gridCol>
                <a:gridCol w="1438656">
                  <a:extLst>
                    <a:ext uri="{9D8B030D-6E8A-4147-A177-3AD203B41FA5}">
                      <a16:colId xmlns:a16="http://schemas.microsoft.com/office/drawing/2014/main" val="2791978805"/>
                    </a:ext>
                  </a:extLst>
                </a:gridCol>
                <a:gridCol w="1511808">
                  <a:extLst>
                    <a:ext uri="{9D8B030D-6E8A-4147-A177-3AD203B41FA5}">
                      <a16:colId xmlns:a16="http://schemas.microsoft.com/office/drawing/2014/main" val="741427492"/>
                    </a:ext>
                  </a:extLst>
                </a:gridCol>
                <a:gridCol w="1426463">
                  <a:extLst>
                    <a:ext uri="{9D8B030D-6E8A-4147-A177-3AD203B41FA5}">
                      <a16:colId xmlns:a16="http://schemas.microsoft.com/office/drawing/2014/main" val="476539010"/>
                    </a:ext>
                  </a:extLst>
                </a:gridCol>
              </a:tblGrid>
              <a:tr h="352044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4784319"/>
                  </a:ext>
                </a:extLst>
              </a:tr>
              <a:tr h="3520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固定资产投资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75652315"/>
                  </a:ext>
                </a:extLst>
              </a:tr>
              <a:tr h="35204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房地产开发投资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760145"/>
                  </a:ext>
                </a:extLst>
              </a:tr>
              <a:tr h="352044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房投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/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固投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9187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258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土地市场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6152A91-C5C3-4650-B3A2-A38ED1E088C5}"/>
              </a:ext>
            </a:extLst>
          </p:cNvPr>
          <p:cNvSpPr/>
          <p:nvPr/>
        </p:nvSpPr>
        <p:spPr>
          <a:xfrm>
            <a:off x="396552" y="756982"/>
            <a:ext cx="1158818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year}</a:t>
            </a:r>
            <a:r>
              <a:rPr lang="zh-CN" altLang="en-US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年，全市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土地供应面积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supplyArea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万平方米，</a:t>
            </a:r>
            <a:r>
              <a:rPr lang="en-US" altLang="zh-CN" dirty="0" err="1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较上年同比为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supplyPercent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；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土地成交面积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dealArea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万平方米，</a:t>
            </a:r>
            <a:r>
              <a:rPr lang="en-US" altLang="zh-CN" dirty="0" err="1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较上年同比为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dealAreaPercent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。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平均成交楼面价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{</a:t>
            </a:r>
            <a:r>
              <a:rPr lang="zh-CN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dealFloorPrice</a:t>
            </a:r>
            <a:r>
              <a:rPr lang="en-US" altLang="zh-CN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}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元</a:t>
            </a:r>
            <a:r>
              <a:rPr lang="en-US" altLang="zh-CN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/</a:t>
            </a:r>
            <a:r>
              <a:rPr lang="zh-CN" altLang="en-US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平</a:t>
            </a:r>
            <a:r>
              <a:rPr lang="zh-CN" altLang="en-US" dirty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方</a:t>
            </a:r>
            <a:r>
              <a:rPr lang="zh-CN" altLang="en-US" dirty="0" smtClean="0">
                <a:solidFill>
                  <a:srgbClr val="000000"/>
                </a:solidFill>
                <a:ea typeface="Arial" panose="020B0604020202020204" pitchFamily="34" charset="-122"/>
                <a:cs typeface="Arial" panose="020B0604020202020204" pitchFamily="34" charset="-120"/>
              </a:rPr>
              <a:t>米。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B2B8A4D0-D8E3-49EE-BD2F-C324582B73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5328"/>
              </p:ext>
            </p:extLst>
          </p:nvPr>
        </p:nvGraphicFramePr>
        <p:xfrm>
          <a:off x="1438656" y="5760720"/>
          <a:ext cx="9460991" cy="1097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9275">
                  <a:extLst>
                    <a:ext uri="{9D8B030D-6E8A-4147-A177-3AD203B41FA5}">
                      <a16:colId xmlns:a16="http://schemas.microsoft.com/office/drawing/2014/main" val="3109247"/>
                    </a:ext>
                  </a:extLst>
                </a:gridCol>
                <a:gridCol w="1154388">
                  <a:extLst>
                    <a:ext uri="{9D8B030D-6E8A-4147-A177-3AD203B41FA5}">
                      <a16:colId xmlns:a16="http://schemas.microsoft.com/office/drawing/2014/main" val="4078681538"/>
                    </a:ext>
                  </a:extLst>
                </a:gridCol>
                <a:gridCol w="1576832">
                  <a:extLst>
                    <a:ext uri="{9D8B030D-6E8A-4147-A177-3AD203B41FA5}">
                      <a16:colId xmlns:a16="http://schemas.microsoft.com/office/drawing/2014/main" val="2915844198"/>
                    </a:ext>
                  </a:extLst>
                </a:gridCol>
                <a:gridCol w="1576832">
                  <a:extLst>
                    <a:ext uri="{9D8B030D-6E8A-4147-A177-3AD203B41FA5}">
                      <a16:colId xmlns:a16="http://schemas.microsoft.com/office/drawing/2014/main" val="2791978805"/>
                    </a:ext>
                  </a:extLst>
                </a:gridCol>
                <a:gridCol w="1576832">
                  <a:extLst>
                    <a:ext uri="{9D8B030D-6E8A-4147-A177-3AD203B41FA5}">
                      <a16:colId xmlns:a16="http://schemas.microsoft.com/office/drawing/2014/main" val="741427492"/>
                    </a:ext>
                  </a:extLst>
                </a:gridCol>
                <a:gridCol w="1576832">
                  <a:extLst>
                    <a:ext uri="{9D8B030D-6E8A-4147-A177-3AD203B41FA5}">
                      <a16:colId xmlns:a16="http://schemas.microsoft.com/office/drawing/2014/main" val="476539010"/>
                    </a:ext>
                  </a:extLst>
                </a:gridCol>
              </a:tblGrid>
              <a:tr h="251460"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2014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2015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2016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2017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  <a:latin typeface="+mn-lt"/>
                          <a:ea typeface="微软雅黑" panose="020B0503020204020204" pitchFamily="34" charset="-122"/>
                        </a:rPr>
                        <a:t>2018</a:t>
                      </a:r>
                      <a:endParaRPr lang="zh-CN" altLang="en-US" sz="1200" dirty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4784319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供应面积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万平方米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T w="38100" cmpd="sng">
                      <a:noFill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75652315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成交面积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万平方米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9760145"/>
                  </a:ext>
                </a:extLst>
              </a:tr>
              <a:tr h="25146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成交楼面价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(</a:t>
                      </a:r>
                      <a:r>
                        <a:rPr lang="zh-CN" altLang="en-US" sz="1200" dirty="0">
                          <a:latin typeface="+mn-lt"/>
                          <a:ea typeface="微软雅黑" panose="020B0503020204020204" pitchFamily="34" charset="-122"/>
                        </a:rPr>
                        <a:t>元</a:t>
                      </a:r>
                      <a:r>
                        <a:rPr lang="en-US" altLang="zh-CN" sz="1200" dirty="0">
                          <a:latin typeface="+mn-lt"/>
                          <a:ea typeface="微软雅黑" panose="020B0503020204020204" pitchFamily="34" charset="-122"/>
                        </a:rPr>
                        <a:t>/m²)</a:t>
                      </a:r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200" dirty="0">
                        <a:latin typeface="+mn-lt"/>
                        <a:ea typeface="微软雅黑" panose="020B0503020204020204" pitchFamily="34" charset="-122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9187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56219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556</Words>
  <Application>Microsoft Office PowerPoint</Application>
  <PresentationFormat>宽屏</PresentationFormat>
  <Paragraphs>133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xtzj</dc:creator>
  <cp:lastModifiedBy>xtzj</cp:lastModifiedBy>
  <cp:revision>35</cp:revision>
  <dcterms:created xsi:type="dcterms:W3CDTF">2019-10-18T01:21:10Z</dcterms:created>
  <dcterms:modified xsi:type="dcterms:W3CDTF">2019-10-21T03:07:20Z</dcterms:modified>
</cp:coreProperties>
</file>

<file path=docProps/thumbnail.jpeg>
</file>